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21599525" cy="32399288"/>
  <p:notesSz cx="6858000" cy="9144000"/>
  <p:defaultTextStyle>
    <a:defPPr>
      <a:defRPr lang="zh-CN"/>
    </a:defPPr>
    <a:lvl1pPr marL="0" algn="l" defTabSz="2590882" rtl="0" eaLnBrk="1" latinLnBrk="0" hangingPunct="1">
      <a:defRPr sz="5101" kern="1200">
        <a:solidFill>
          <a:schemeClr val="tx1"/>
        </a:solidFill>
        <a:latin typeface="+mn-lt"/>
        <a:ea typeface="+mn-ea"/>
        <a:cs typeface="+mn-cs"/>
      </a:defRPr>
    </a:lvl1pPr>
    <a:lvl2pPr marL="1295441" algn="l" defTabSz="2590882" rtl="0" eaLnBrk="1" latinLnBrk="0" hangingPunct="1">
      <a:defRPr sz="5101" kern="1200">
        <a:solidFill>
          <a:schemeClr val="tx1"/>
        </a:solidFill>
        <a:latin typeface="+mn-lt"/>
        <a:ea typeface="+mn-ea"/>
        <a:cs typeface="+mn-cs"/>
      </a:defRPr>
    </a:lvl2pPr>
    <a:lvl3pPr marL="2590882" algn="l" defTabSz="2590882" rtl="0" eaLnBrk="1" latinLnBrk="0" hangingPunct="1">
      <a:defRPr sz="5101" kern="1200">
        <a:solidFill>
          <a:schemeClr val="tx1"/>
        </a:solidFill>
        <a:latin typeface="+mn-lt"/>
        <a:ea typeface="+mn-ea"/>
        <a:cs typeface="+mn-cs"/>
      </a:defRPr>
    </a:lvl3pPr>
    <a:lvl4pPr marL="3886321" algn="l" defTabSz="2590882" rtl="0" eaLnBrk="1" latinLnBrk="0" hangingPunct="1">
      <a:defRPr sz="5101" kern="1200">
        <a:solidFill>
          <a:schemeClr val="tx1"/>
        </a:solidFill>
        <a:latin typeface="+mn-lt"/>
        <a:ea typeface="+mn-ea"/>
        <a:cs typeface="+mn-cs"/>
      </a:defRPr>
    </a:lvl4pPr>
    <a:lvl5pPr marL="5181763" algn="l" defTabSz="2590882" rtl="0" eaLnBrk="1" latinLnBrk="0" hangingPunct="1">
      <a:defRPr sz="5101" kern="1200">
        <a:solidFill>
          <a:schemeClr val="tx1"/>
        </a:solidFill>
        <a:latin typeface="+mn-lt"/>
        <a:ea typeface="+mn-ea"/>
        <a:cs typeface="+mn-cs"/>
      </a:defRPr>
    </a:lvl5pPr>
    <a:lvl6pPr marL="6477204" algn="l" defTabSz="2590882" rtl="0" eaLnBrk="1" latinLnBrk="0" hangingPunct="1">
      <a:defRPr sz="5101" kern="1200">
        <a:solidFill>
          <a:schemeClr val="tx1"/>
        </a:solidFill>
        <a:latin typeface="+mn-lt"/>
        <a:ea typeface="+mn-ea"/>
        <a:cs typeface="+mn-cs"/>
      </a:defRPr>
    </a:lvl6pPr>
    <a:lvl7pPr marL="7772644" algn="l" defTabSz="2590882" rtl="0" eaLnBrk="1" latinLnBrk="0" hangingPunct="1">
      <a:defRPr sz="5101" kern="1200">
        <a:solidFill>
          <a:schemeClr val="tx1"/>
        </a:solidFill>
        <a:latin typeface="+mn-lt"/>
        <a:ea typeface="+mn-ea"/>
        <a:cs typeface="+mn-cs"/>
      </a:defRPr>
    </a:lvl7pPr>
    <a:lvl8pPr marL="9068085" algn="l" defTabSz="2590882" rtl="0" eaLnBrk="1" latinLnBrk="0" hangingPunct="1">
      <a:defRPr sz="5101" kern="1200">
        <a:solidFill>
          <a:schemeClr val="tx1"/>
        </a:solidFill>
        <a:latin typeface="+mn-lt"/>
        <a:ea typeface="+mn-ea"/>
        <a:cs typeface="+mn-cs"/>
      </a:defRPr>
    </a:lvl8pPr>
    <a:lvl9pPr marL="10363525" algn="l" defTabSz="2590882" rtl="0" eaLnBrk="1" latinLnBrk="0" hangingPunct="1">
      <a:defRPr sz="51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04BF"/>
    <a:srgbClr val="1A26CA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88" autoAdjust="0"/>
  </p:normalViewPr>
  <p:slideViewPr>
    <p:cSldViewPr snapToGrid="0">
      <p:cViewPr varScale="1">
        <p:scale>
          <a:sx n="17" d="100"/>
          <a:sy n="17" d="100"/>
        </p:scale>
        <p:origin x="213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98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6FB3AF-467C-46A2-B24B-669B1469DCCB}" type="datetimeFigureOut">
              <a:rPr lang="zh-CN" altLang="en-US" smtClean="0"/>
              <a:t>2025/5/9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00300" y="1143000"/>
            <a:ext cx="2057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68B522-3FD6-4729-AA89-441A94238D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242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2778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1pPr>
    <a:lvl2pPr marL="326390" algn="l" defTabSz="652778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2pPr>
    <a:lvl3pPr marL="652778" algn="l" defTabSz="652778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3pPr>
    <a:lvl4pPr marL="979170" algn="l" defTabSz="652778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4pPr>
    <a:lvl5pPr marL="1305559" algn="l" defTabSz="652778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5pPr>
    <a:lvl6pPr marL="1631949" algn="l" defTabSz="652778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6pPr>
    <a:lvl7pPr marL="1958338" algn="l" defTabSz="652778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7pPr>
    <a:lvl8pPr marL="2284728" algn="l" defTabSz="652778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8pPr>
    <a:lvl9pPr marL="2611117" algn="l" defTabSz="652778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模板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8B522-3FD6-4729-AA89-441A94238D6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451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案例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8B522-3FD6-4729-AA89-441A94238D6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963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0072" y="10065258"/>
            <a:ext cx="18359384" cy="694389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240142" y="18359123"/>
            <a:ext cx="15119244" cy="8280770"/>
          </a:xfrm>
        </p:spPr>
        <p:txBody>
          <a:bodyPr/>
          <a:lstStyle>
            <a:lvl1pPr marL="0" indent="0" algn="ctr">
              <a:buNone/>
              <a:defRPr/>
            </a:lvl1pPr>
            <a:lvl2pPr marL="304753" indent="0" algn="ctr">
              <a:buNone/>
              <a:defRPr/>
            </a:lvl2pPr>
            <a:lvl3pPr marL="609505" indent="0" algn="ctr">
              <a:buNone/>
              <a:defRPr/>
            </a:lvl3pPr>
            <a:lvl4pPr marL="914258" indent="0" algn="ctr">
              <a:buNone/>
              <a:defRPr/>
            </a:lvl4pPr>
            <a:lvl5pPr marL="1219011" indent="0" algn="ctr">
              <a:buNone/>
              <a:defRPr/>
            </a:lvl5pPr>
            <a:lvl6pPr marL="1523764" indent="0" algn="ctr">
              <a:buNone/>
              <a:defRPr/>
            </a:lvl6pPr>
            <a:lvl7pPr marL="1828516" indent="0" algn="ctr">
              <a:buNone/>
              <a:defRPr/>
            </a:lvl7pPr>
            <a:lvl8pPr marL="2133268" indent="0" algn="ctr">
              <a:buNone/>
              <a:defRPr/>
            </a:lvl8pPr>
            <a:lvl9pPr marL="2438021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45BCF-11C8-4880-9D3A-BE2DE058863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2" t="1231" b="18979"/>
          <a:stretch/>
        </p:blipFill>
        <p:spPr>
          <a:xfrm>
            <a:off x="-304801" y="-406399"/>
            <a:ext cx="21904325" cy="32918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20684" r="44113" b="47744"/>
          <a:stretch/>
        </p:blipFill>
        <p:spPr>
          <a:xfrm>
            <a:off x="1005260" y="271524"/>
            <a:ext cx="11634098" cy="39216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" t="82603" r="85418" b="8218"/>
          <a:stretch/>
        </p:blipFill>
        <p:spPr>
          <a:xfrm>
            <a:off x="17519761" y="1262279"/>
            <a:ext cx="3813063" cy="214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826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81460" y="1297593"/>
            <a:ext cx="19438726" cy="5399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2054" tIns="216027" rIns="432054" bIns="2160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81460" y="7559359"/>
            <a:ext cx="19438726" cy="2138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2054" tIns="216027" rIns="432054" bIns="2160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81460" y="29504117"/>
            <a:ext cx="5039043" cy="224995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2054" tIns="216027" rIns="432054" bIns="216027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4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79736" y="29504117"/>
            <a:ext cx="6840061" cy="224995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2054" tIns="216027" rIns="432054" bIns="216027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4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481143" y="29504117"/>
            <a:ext cx="5039043" cy="224995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2054" tIns="216027" rIns="432054" bIns="21602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4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11AC996-0BCE-4321-AA02-BF3F5A97C8F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7756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2880336" rtl="0" eaLnBrk="0" fontAlgn="base" hangingPunct="0">
        <a:spcBef>
          <a:spcPct val="0"/>
        </a:spcBef>
        <a:spcAft>
          <a:spcPct val="0"/>
        </a:spcAft>
        <a:defRPr sz="13864">
          <a:solidFill>
            <a:schemeClr val="tx2"/>
          </a:solidFill>
          <a:latin typeface="+mj-lt"/>
          <a:ea typeface="+mj-ea"/>
          <a:cs typeface="+mj-cs"/>
        </a:defRPr>
      </a:lvl1pPr>
      <a:lvl2pPr algn="ctr" defTabSz="2880336" rtl="0" eaLnBrk="0" fontAlgn="base" hangingPunct="0">
        <a:spcBef>
          <a:spcPct val="0"/>
        </a:spcBef>
        <a:spcAft>
          <a:spcPct val="0"/>
        </a:spcAft>
        <a:defRPr sz="13864">
          <a:solidFill>
            <a:schemeClr val="tx2"/>
          </a:solidFill>
          <a:latin typeface="Arial" charset="0"/>
          <a:ea typeface="宋体" pitchFamily="2" charset="-122"/>
        </a:defRPr>
      </a:lvl2pPr>
      <a:lvl3pPr algn="ctr" defTabSz="2880336" rtl="0" eaLnBrk="0" fontAlgn="base" hangingPunct="0">
        <a:spcBef>
          <a:spcPct val="0"/>
        </a:spcBef>
        <a:spcAft>
          <a:spcPct val="0"/>
        </a:spcAft>
        <a:defRPr sz="13864">
          <a:solidFill>
            <a:schemeClr val="tx2"/>
          </a:solidFill>
          <a:latin typeface="Arial" charset="0"/>
          <a:ea typeface="宋体" pitchFamily="2" charset="-122"/>
        </a:defRPr>
      </a:lvl3pPr>
      <a:lvl4pPr algn="ctr" defTabSz="2880336" rtl="0" eaLnBrk="0" fontAlgn="base" hangingPunct="0">
        <a:spcBef>
          <a:spcPct val="0"/>
        </a:spcBef>
        <a:spcAft>
          <a:spcPct val="0"/>
        </a:spcAft>
        <a:defRPr sz="13864">
          <a:solidFill>
            <a:schemeClr val="tx2"/>
          </a:solidFill>
          <a:latin typeface="Arial" charset="0"/>
          <a:ea typeface="宋体" pitchFamily="2" charset="-122"/>
        </a:defRPr>
      </a:lvl4pPr>
      <a:lvl5pPr algn="ctr" defTabSz="2880336" rtl="0" eaLnBrk="0" fontAlgn="base" hangingPunct="0">
        <a:spcBef>
          <a:spcPct val="0"/>
        </a:spcBef>
        <a:spcAft>
          <a:spcPct val="0"/>
        </a:spcAft>
        <a:defRPr sz="13864">
          <a:solidFill>
            <a:schemeClr val="tx2"/>
          </a:solidFill>
          <a:latin typeface="Arial" charset="0"/>
          <a:ea typeface="宋体" pitchFamily="2" charset="-122"/>
        </a:defRPr>
      </a:lvl5pPr>
      <a:lvl6pPr marL="304753" algn="ctr" defTabSz="2880336" rtl="0" fontAlgn="base">
        <a:spcBef>
          <a:spcPct val="0"/>
        </a:spcBef>
        <a:spcAft>
          <a:spcPct val="0"/>
        </a:spcAft>
        <a:defRPr sz="13864">
          <a:solidFill>
            <a:schemeClr val="tx2"/>
          </a:solidFill>
          <a:latin typeface="Arial" charset="0"/>
          <a:ea typeface="宋体" pitchFamily="2" charset="-122"/>
        </a:defRPr>
      </a:lvl6pPr>
      <a:lvl7pPr marL="609505" algn="ctr" defTabSz="2880336" rtl="0" fontAlgn="base">
        <a:spcBef>
          <a:spcPct val="0"/>
        </a:spcBef>
        <a:spcAft>
          <a:spcPct val="0"/>
        </a:spcAft>
        <a:defRPr sz="13864">
          <a:solidFill>
            <a:schemeClr val="tx2"/>
          </a:solidFill>
          <a:latin typeface="Arial" charset="0"/>
          <a:ea typeface="宋体" pitchFamily="2" charset="-122"/>
        </a:defRPr>
      </a:lvl7pPr>
      <a:lvl8pPr marL="914258" algn="ctr" defTabSz="2880336" rtl="0" fontAlgn="base">
        <a:spcBef>
          <a:spcPct val="0"/>
        </a:spcBef>
        <a:spcAft>
          <a:spcPct val="0"/>
        </a:spcAft>
        <a:defRPr sz="13864">
          <a:solidFill>
            <a:schemeClr val="tx2"/>
          </a:solidFill>
          <a:latin typeface="Arial" charset="0"/>
          <a:ea typeface="宋体" pitchFamily="2" charset="-122"/>
        </a:defRPr>
      </a:lvl8pPr>
      <a:lvl9pPr marL="1219011" algn="ctr" defTabSz="2880336" rtl="0" fontAlgn="base">
        <a:spcBef>
          <a:spcPct val="0"/>
        </a:spcBef>
        <a:spcAft>
          <a:spcPct val="0"/>
        </a:spcAft>
        <a:defRPr sz="13864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1080390" indent="-1080390" algn="l" defTabSz="2880336" rtl="0" eaLnBrk="0" fontAlgn="base" hangingPunct="0">
        <a:spcBef>
          <a:spcPct val="20000"/>
        </a:spcBef>
        <a:spcAft>
          <a:spcPct val="0"/>
        </a:spcAft>
        <a:buChar char="•"/>
        <a:defRPr sz="10065">
          <a:solidFill>
            <a:schemeClr val="tx1"/>
          </a:solidFill>
          <a:latin typeface="+mn-lt"/>
          <a:ea typeface="+mn-ea"/>
          <a:cs typeface="+mn-cs"/>
        </a:defRPr>
      </a:lvl1pPr>
      <a:lvl2pPr marL="2339611" indent="-899444" algn="l" defTabSz="2880336" rtl="0" eaLnBrk="0" fontAlgn="base" hangingPunct="0">
        <a:spcBef>
          <a:spcPct val="20000"/>
        </a:spcBef>
        <a:spcAft>
          <a:spcPct val="0"/>
        </a:spcAft>
        <a:buChar char="–"/>
        <a:defRPr sz="8798">
          <a:solidFill>
            <a:schemeClr val="tx1"/>
          </a:solidFill>
          <a:latin typeface="+mn-lt"/>
          <a:ea typeface="+mn-ea"/>
        </a:defRPr>
      </a:lvl2pPr>
      <a:lvl3pPr marL="3599891" indent="-719555" algn="l" defTabSz="2880336" rtl="0" eaLnBrk="0" fontAlgn="base" hangingPunct="0">
        <a:spcBef>
          <a:spcPct val="20000"/>
        </a:spcBef>
        <a:spcAft>
          <a:spcPct val="0"/>
        </a:spcAft>
        <a:buChar char="•"/>
        <a:defRPr sz="7533">
          <a:solidFill>
            <a:schemeClr val="tx1"/>
          </a:solidFill>
          <a:latin typeface="+mn-lt"/>
          <a:ea typeface="+mn-ea"/>
        </a:defRPr>
      </a:lvl3pPr>
      <a:lvl4pPr marL="5040058" indent="-720614" algn="l" defTabSz="2880336" rtl="0" eaLnBrk="0" fontAlgn="base" hangingPunct="0">
        <a:spcBef>
          <a:spcPct val="20000"/>
        </a:spcBef>
        <a:spcAft>
          <a:spcPct val="0"/>
        </a:spcAft>
        <a:buChar char="–"/>
        <a:defRPr sz="6333">
          <a:solidFill>
            <a:schemeClr val="tx1"/>
          </a:solidFill>
          <a:latin typeface="+mn-lt"/>
          <a:ea typeface="+mn-ea"/>
        </a:defRPr>
      </a:lvl4pPr>
      <a:lvl5pPr marL="6480225" indent="-720614" algn="l" defTabSz="2880336" rtl="0" eaLnBrk="0" fontAlgn="base" hangingPunct="0">
        <a:spcBef>
          <a:spcPct val="20000"/>
        </a:spcBef>
        <a:spcAft>
          <a:spcPct val="0"/>
        </a:spcAft>
        <a:buChar char="»"/>
        <a:defRPr sz="6333">
          <a:solidFill>
            <a:schemeClr val="tx1"/>
          </a:solidFill>
          <a:latin typeface="+mn-lt"/>
          <a:ea typeface="+mn-ea"/>
        </a:defRPr>
      </a:lvl5pPr>
      <a:lvl6pPr marL="6784978" indent="-720614" algn="l" defTabSz="2880336" rtl="0" fontAlgn="base">
        <a:spcBef>
          <a:spcPct val="20000"/>
        </a:spcBef>
        <a:spcAft>
          <a:spcPct val="0"/>
        </a:spcAft>
        <a:buChar char="»"/>
        <a:defRPr sz="6333">
          <a:solidFill>
            <a:schemeClr val="tx1"/>
          </a:solidFill>
          <a:latin typeface="+mn-lt"/>
          <a:ea typeface="+mn-ea"/>
        </a:defRPr>
      </a:lvl6pPr>
      <a:lvl7pPr marL="7089731" indent="-720614" algn="l" defTabSz="2880336" rtl="0" fontAlgn="base">
        <a:spcBef>
          <a:spcPct val="20000"/>
        </a:spcBef>
        <a:spcAft>
          <a:spcPct val="0"/>
        </a:spcAft>
        <a:buChar char="»"/>
        <a:defRPr sz="6333">
          <a:solidFill>
            <a:schemeClr val="tx1"/>
          </a:solidFill>
          <a:latin typeface="+mn-lt"/>
          <a:ea typeface="+mn-ea"/>
        </a:defRPr>
      </a:lvl7pPr>
      <a:lvl8pPr marL="7394482" indent="-720614" algn="l" defTabSz="2880336" rtl="0" fontAlgn="base">
        <a:spcBef>
          <a:spcPct val="20000"/>
        </a:spcBef>
        <a:spcAft>
          <a:spcPct val="0"/>
        </a:spcAft>
        <a:buChar char="»"/>
        <a:defRPr sz="6333">
          <a:solidFill>
            <a:schemeClr val="tx1"/>
          </a:solidFill>
          <a:latin typeface="+mn-lt"/>
          <a:ea typeface="+mn-ea"/>
        </a:defRPr>
      </a:lvl8pPr>
      <a:lvl9pPr marL="7699235" indent="-720614" algn="l" defTabSz="2880336" rtl="0" fontAlgn="base">
        <a:spcBef>
          <a:spcPct val="20000"/>
        </a:spcBef>
        <a:spcAft>
          <a:spcPct val="0"/>
        </a:spcAft>
        <a:buChar char="»"/>
        <a:defRPr sz="6333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0950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753" algn="l" defTabSz="60950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505" algn="l" defTabSz="60950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258" algn="l" defTabSz="60950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011" algn="l" defTabSz="60950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3764" algn="l" defTabSz="60950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516" algn="l" defTabSz="60950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268" algn="l" defTabSz="60950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021" algn="l" defTabSz="60950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3">
            <a:extLst>
              <a:ext uri="{FF2B5EF4-FFF2-40B4-BE49-F238E27FC236}">
                <a16:creationId xmlns:a16="http://schemas.microsoft.com/office/drawing/2014/main" id="{316A33EF-1DCA-45D0-8743-EC79B3E63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9551" y="5039797"/>
            <a:ext cx="18404740" cy="13942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138"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14563" indent="71438" eaLnBrk="0" fontAlgn="base" hangingPunct="0">
              <a:spcBef>
                <a:spcPct val="0"/>
              </a:spcBef>
              <a:spcAft>
                <a:spcPct val="0"/>
              </a:spcAft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671763" indent="71438" eaLnBrk="0" fontAlgn="base" hangingPunct="0">
              <a:spcBef>
                <a:spcPct val="0"/>
              </a:spcBef>
              <a:spcAft>
                <a:spcPct val="0"/>
              </a:spcAft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28963" indent="71438" eaLnBrk="0" fontAlgn="base" hangingPunct="0">
              <a:spcBef>
                <a:spcPct val="0"/>
              </a:spcBef>
              <a:spcAft>
                <a:spcPct val="0"/>
              </a:spcAft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586163" indent="71438" eaLnBrk="0" fontAlgn="base" hangingPunct="0">
              <a:spcBef>
                <a:spcPct val="0"/>
              </a:spcBef>
              <a:spcAft>
                <a:spcPct val="0"/>
              </a:spcAft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ctr">
              <a:lnSpc>
                <a:spcPct val="150000"/>
              </a:lnSpc>
              <a:defRPr/>
            </a:pPr>
            <a:r>
              <a:rPr lang="zh-CN" altLang="en-US" sz="6000" dirty="0" smtClean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建议在</a:t>
            </a:r>
            <a:r>
              <a:rPr lang="en-US" altLang="zh-CN" sz="6000" dirty="0" smtClean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6000" dirty="0" smtClean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个虚线区域内自由设计</a:t>
            </a:r>
            <a:endParaRPr lang="en-US" altLang="zh-CN" sz="6000" dirty="0" smtClean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0" algn="ctr">
              <a:lnSpc>
                <a:spcPct val="150000"/>
              </a:lnSpc>
              <a:defRPr/>
            </a:pPr>
            <a:r>
              <a:rPr lang="zh-CN" altLang="en-US" sz="6000" dirty="0" smtClean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（可改变颜色或</a:t>
            </a:r>
            <a:r>
              <a:rPr lang="zh-CN" altLang="en-US" sz="60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排版样式，</a:t>
            </a:r>
            <a:r>
              <a:rPr lang="zh-CN" altLang="en-US" sz="60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后附</a:t>
            </a:r>
            <a:r>
              <a:rPr lang="zh-CN" altLang="en-US" sz="60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案例</a:t>
            </a:r>
            <a:r>
              <a:rPr lang="zh-CN" altLang="en-US" sz="6000" dirty="0" smtClean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）</a:t>
            </a:r>
            <a:endParaRPr lang="en-US" altLang="zh-CN" sz="6000" dirty="0" smtClean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0" algn="ctr">
              <a:lnSpc>
                <a:spcPct val="150000"/>
              </a:lnSpc>
              <a:defRPr/>
            </a:pPr>
            <a:endParaRPr lang="en-US" altLang="zh-CN" sz="6000" dirty="0" smtClean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defRPr/>
            </a:pPr>
            <a:r>
              <a:rPr lang="zh-CN" altLang="en-US" sz="6000" dirty="0" smtClean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推荐展示内容</a:t>
            </a:r>
            <a:endParaRPr lang="en-US" altLang="zh-CN" sz="6000" dirty="0" smtClean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6000" dirty="0" smtClean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作品简介</a:t>
            </a:r>
            <a:endParaRPr lang="en-US" altLang="zh-CN" sz="6000" dirty="0" smtClean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6000" dirty="0" smtClean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功能介绍</a:t>
            </a:r>
            <a:endParaRPr lang="en-US" altLang="zh-CN" sz="6000" dirty="0" smtClean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en-US" sz="6000" dirty="0" smtClean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实物图片</a:t>
            </a:r>
            <a:endParaRPr lang="en-US" altLang="zh-CN" sz="6000" dirty="0" smtClean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4.</a:t>
            </a:r>
            <a:r>
              <a:rPr lang="zh-CN" altLang="en-US" sz="6000" dirty="0" smtClean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结果展示</a:t>
            </a:r>
            <a:endParaRPr lang="en-US" altLang="zh-CN" sz="6000" dirty="0" smtClean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defRPr/>
            </a:pPr>
            <a:endParaRPr lang="en-US" altLang="zh-CN" sz="6000" dirty="0" smtClean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defRPr/>
            </a:pPr>
            <a:r>
              <a:rPr lang="zh-CN" altLang="en-US" sz="6000" dirty="0" smtClean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及其他内容</a:t>
            </a:r>
            <a:endParaRPr lang="en-US" altLang="zh-CN" sz="6000" dirty="0" smtClean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8" name="对角圆角矩形 27"/>
          <p:cNvSpPr/>
          <p:nvPr/>
        </p:nvSpPr>
        <p:spPr bwMode="auto">
          <a:xfrm>
            <a:off x="3325091" y="8728364"/>
            <a:ext cx="12427527" cy="11720945"/>
          </a:xfrm>
          <a:prstGeom prst="round2Diag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32054" tIns="216027" rIns="432054" bIns="216027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1" name="圆角矩形 20"/>
          <p:cNvSpPr/>
          <p:nvPr/>
        </p:nvSpPr>
        <p:spPr bwMode="auto">
          <a:xfrm>
            <a:off x="936193" y="4780706"/>
            <a:ext cx="19402163" cy="18536495"/>
          </a:xfrm>
          <a:prstGeom prst="roundRect">
            <a:avLst>
              <a:gd name="adj" fmla="val 6900"/>
            </a:avLst>
          </a:prstGeom>
          <a:noFill/>
          <a:ln w="107950" cap="flat" cmpd="sng" algn="ctr">
            <a:solidFill>
              <a:srgbClr val="1A04BF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87994" tIns="143998" rIns="287994" bIns="143998" numCol="1" rtlCol="0" anchor="ctr" anchorCtr="0" compatLnSpc="1">
            <a:prstTxWarp prst="textNoShape">
              <a:avLst/>
            </a:prstTxWarp>
          </a:bodyPr>
          <a:lstStyle/>
          <a:p>
            <a:pPr algn="ctr" defTabSz="609505" fontAlgn="base">
              <a:spcBef>
                <a:spcPct val="0"/>
              </a:spcBef>
              <a:spcAft>
                <a:spcPct val="0"/>
              </a:spcAft>
            </a:pPr>
            <a:endParaRPr lang="zh-CN" altLang="en-US" sz="1333">
              <a:solidFill>
                <a:schemeClr val="tx2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936193" y="23317201"/>
            <a:ext cx="8602661" cy="8532635"/>
          </a:xfrm>
          <a:prstGeom prst="roundRect">
            <a:avLst>
              <a:gd name="adj" fmla="val 6900"/>
            </a:avLst>
          </a:prstGeom>
          <a:noFill/>
          <a:ln w="107950" cap="flat" cmpd="sng" algn="ctr">
            <a:solidFill>
              <a:srgbClr val="1A04BF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87994" tIns="143998" rIns="287994" bIns="143998" numCol="1" rtlCol="0" anchor="ctr" anchorCtr="0" compatLnSpc="1">
            <a:prstTxWarp prst="textNoShape">
              <a:avLst/>
            </a:prstTxWarp>
          </a:bodyPr>
          <a:lstStyle/>
          <a:p>
            <a:pPr algn="ctr" defTabSz="609505" fontAlgn="base">
              <a:spcBef>
                <a:spcPct val="0"/>
              </a:spcBef>
              <a:spcAft>
                <a:spcPct val="0"/>
              </a:spcAft>
            </a:pPr>
            <a:endParaRPr lang="zh-CN" altLang="en-US" sz="1333">
              <a:solidFill>
                <a:schemeClr val="tx2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05319" y="12034291"/>
            <a:ext cx="8965916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ea typeface="仿宋" panose="02010609060101010101" pitchFamily="49" charset="-122"/>
                <a:cs typeface="Helvetica" pitchFamily="34" charset="0"/>
              </a:rPr>
              <a:t>纸质海报</a:t>
            </a:r>
            <a:r>
              <a:rPr lang="zh-CN" altLang="zh-CN" sz="8000" dirty="0" smtClean="0">
                <a:solidFill>
                  <a:schemeClr val="bg1"/>
                </a:solidFill>
                <a:ea typeface="仿宋" panose="02010609060101010101" pitchFamily="49" charset="-122"/>
                <a:cs typeface="Helvetica" pitchFamily="34" charset="0"/>
              </a:rPr>
              <a:t>尺寸为</a:t>
            </a:r>
            <a:endParaRPr lang="en-US" altLang="zh-CN" sz="8000" dirty="0" smtClean="0">
              <a:solidFill>
                <a:schemeClr val="bg1"/>
              </a:solidFill>
              <a:ea typeface="仿宋" panose="02010609060101010101" pitchFamily="49" charset="-122"/>
              <a:cs typeface="Helvetica" pitchFamily="34" charset="0"/>
            </a:endParaRPr>
          </a:p>
          <a:p>
            <a:r>
              <a:rPr lang="zh-CN" altLang="zh-CN" sz="8000" dirty="0" smtClean="0">
                <a:solidFill>
                  <a:schemeClr val="bg1"/>
                </a:solidFill>
                <a:ea typeface="仿宋" panose="02010609060101010101" pitchFamily="49" charset="-122"/>
                <a:cs typeface="Helvetica" pitchFamily="34" charset="0"/>
              </a:rPr>
              <a:t>宽</a:t>
            </a:r>
            <a:r>
              <a:rPr lang="en-US" altLang="zh-CN" sz="8000" dirty="0">
                <a:solidFill>
                  <a:schemeClr val="bg1"/>
                </a:solidFill>
                <a:ea typeface="仿宋" panose="02010609060101010101" pitchFamily="49" charset="-122"/>
                <a:cs typeface="Helvetica" pitchFamily="34" charset="0"/>
              </a:rPr>
              <a:t>0.95m×</a:t>
            </a:r>
            <a:r>
              <a:rPr lang="zh-CN" altLang="zh-CN" sz="8000" dirty="0">
                <a:solidFill>
                  <a:schemeClr val="bg1"/>
                </a:solidFill>
                <a:ea typeface="仿宋" panose="02010609060101010101" pitchFamily="49" charset="-122"/>
                <a:cs typeface="Helvetica" pitchFamily="34" charset="0"/>
              </a:rPr>
              <a:t>高</a:t>
            </a:r>
            <a:r>
              <a:rPr lang="en-US" altLang="zh-CN" sz="8000" dirty="0">
                <a:solidFill>
                  <a:schemeClr val="bg1"/>
                </a:solidFill>
                <a:ea typeface="仿宋" panose="02010609060101010101" pitchFamily="49" charset="-122"/>
                <a:cs typeface="Helvetica" pitchFamily="34" charset="0"/>
              </a:rPr>
              <a:t>1.45m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35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137680" y="4547163"/>
            <a:ext cx="20965239" cy="1901657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432054" tIns="216027" rIns="432054" bIns="216027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8" name="对角圆角矩形 27"/>
          <p:cNvSpPr/>
          <p:nvPr/>
        </p:nvSpPr>
        <p:spPr bwMode="auto">
          <a:xfrm>
            <a:off x="27099491" y="5237019"/>
            <a:ext cx="12427527" cy="11720945"/>
          </a:xfrm>
          <a:prstGeom prst="round2Diag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32054" tIns="216027" rIns="432054" bIns="216027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0" name="矩形 3">
            <a:extLst>
              <a:ext uri="{FF2B5EF4-FFF2-40B4-BE49-F238E27FC236}">
                <a16:creationId xmlns:a16="http://schemas.microsoft.com/office/drawing/2014/main" id="{316A33EF-1DCA-45D0-8743-EC79B3E63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7170" y="4977166"/>
            <a:ext cx="20770843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138"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14563" indent="71438" eaLnBrk="0" fontAlgn="base" hangingPunct="0">
              <a:spcBef>
                <a:spcPct val="0"/>
              </a:spcBef>
              <a:spcAft>
                <a:spcPct val="0"/>
              </a:spcAft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671763" indent="71438" eaLnBrk="0" fontAlgn="base" hangingPunct="0">
              <a:spcBef>
                <a:spcPct val="0"/>
              </a:spcBef>
              <a:spcAft>
                <a:spcPct val="0"/>
              </a:spcAft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28963" indent="71438" eaLnBrk="0" fontAlgn="base" hangingPunct="0">
              <a:spcBef>
                <a:spcPct val="0"/>
              </a:spcBef>
              <a:spcAft>
                <a:spcPct val="0"/>
              </a:spcAft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586163" indent="71438" eaLnBrk="0" fontAlgn="base" hangingPunct="0">
              <a:spcBef>
                <a:spcPct val="0"/>
              </a:spcBef>
              <a:spcAft>
                <a:spcPct val="0"/>
              </a:spcAft>
              <a:defRPr sz="8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>
              <a:defRPr/>
            </a:pPr>
            <a:r>
              <a:rPr lang="zh-CN" altLang="en-US" sz="66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作品</a:t>
            </a:r>
            <a:r>
              <a:rPr lang="en-US" altLang="zh-CN" sz="66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ID</a:t>
            </a:r>
            <a:r>
              <a:rPr lang="zh-CN" altLang="en-US" sz="66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66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A0001            </a:t>
            </a:r>
            <a:r>
              <a:rPr lang="zh-CN" altLang="en-US" sz="66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组别：研究生</a:t>
            </a:r>
            <a:endParaRPr lang="en-US" altLang="zh-CN" sz="66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algn="just">
              <a:defRPr/>
            </a:pPr>
            <a:r>
              <a:rPr lang="zh-CN" altLang="en-US" sz="66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作品名称</a:t>
            </a:r>
            <a:r>
              <a:rPr lang="zh-CN" altLang="en-US" sz="66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：帕金森病</a:t>
            </a:r>
            <a:r>
              <a:rPr lang="zh-CN" altLang="en-US" sz="66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运动亚型的</a:t>
            </a:r>
            <a:r>
              <a:rPr lang="zh-CN" altLang="en-US" sz="66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神经影像学研究</a:t>
            </a:r>
            <a:endParaRPr lang="zh-CN" altLang="zh-CN" sz="6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19C703F-BEA1-4B9B-98D4-F02733DE14C6}"/>
              </a:ext>
            </a:extLst>
          </p:cNvPr>
          <p:cNvCxnSpPr>
            <a:cxnSpLocks/>
          </p:cNvCxnSpPr>
          <p:nvPr/>
        </p:nvCxnSpPr>
        <p:spPr bwMode="auto">
          <a:xfrm>
            <a:off x="-96173" y="7731457"/>
            <a:ext cx="20683945" cy="0"/>
          </a:xfrm>
          <a:prstGeom prst="line">
            <a:avLst/>
          </a:prstGeom>
          <a:solidFill>
            <a:srgbClr val="00B8FF"/>
          </a:solidFill>
          <a:ln w="127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72" name="Rectangle 3">
            <a:extLst>
              <a:ext uri="{FF2B5EF4-FFF2-40B4-BE49-F238E27FC236}">
                <a16:creationId xmlns:a16="http://schemas.microsoft.com/office/drawing/2014/main" id="{7FFFE94E-2AA3-4691-AFA3-54674551B3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025" y="8034079"/>
            <a:ext cx="9548619" cy="579824"/>
          </a:xfrm>
          <a:prstGeom prst="rect">
            <a:avLst/>
          </a:prstGeom>
          <a:solidFill>
            <a:srgbClr val="00B0F0">
              <a:alpha val="45097"/>
            </a:srgbClr>
          </a:solidFill>
          <a:ln w="9525">
            <a:noFill/>
            <a:miter lim="800000"/>
            <a:headEnd/>
            <a:tailEnd/>
          </a:ln>
        </p:spPr>
        <p:txBody>
          <a:bodyPr lIns="111656" tIns="55826" rIns="111656" bIns="55826" anchor="ctr"/>
          <a:lstStyle/>
          <a:p>
            <a:pPr algn="ctr">
              <a:buClrTx/>
              <a:tabLst>
                <a:tab pos="0" algn="l"/>
                <a:tab pos="4461817" algn="l"/>
                <a:tab pos="8925335" algn="l"/>
                <a:tab pos="9290361" algn="l"/>
                <a:tab pos="9779327" algn="l"/>
                <a:tab pos="10268293" algn="l"/>
                <a:tab pos="10757260" algn="l"/>
                <a:tab pos="11246226" algn="l"/>
                <a:tab pos="11735192" algn="l"/>
                <a:tab pos="12224159" algn="l"/>
                <a:tab pos="12713125" algn="l"/>
                <a:tab pos="13202091" algn="l"/>
                <a:tab pos="13691057" algn="l"/>
                <a:tab pos="14180025" algn="l"/>
                <a:tab pos="14668989" algn="l"/>
              </a:tabLst>
            </a:pPr>
            <a:r>
              <a:rPr lang="zh-CN" altLang="en-US" sz="40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作品简介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73" name="矩形 372">
            <a:extLst>
              <a:ext uri="{FF2B5EF4-FFF2-40B4-BE49-F238E27FC236}">
                <a16:creationId xmlns:a16="http://schemas.microsoft.com/office/drawing/2014/main" id="{5B71BE47-F4CD-40F4-8CD3-B3305245711E}"/>
              </a:ext>
            </a:extLst>
          </p:cNvPr>
          <p:cNvSpPr/>
          <p:nvPr/>
        </p:nvSpPr>
        <p:spPr>
          <a:xfrm>
            <a:off x="529981" y="8969796"/>
            <a:ext cx="999676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CT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检查是现代一种较先进的医学影像检查技术。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CT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检查一般包括平扫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CT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、增强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CT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扫描和脑池造影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CT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en-US" altLang="zh-CN" sz="2800" b="1" kern="1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en-US" altLang="zh-CN" sz="2800" b="1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CT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是用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线束对人体某部一定厚度的层面进行扫描，由探测器接收透过该层面的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线，转变为可见光后，由光电转换变为电信号，再经模拟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/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数字转换器（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analog/</a:t>
            </a:r>
            <a:r>
              <a:rPr lang="en-US" altLang="zh-CN" sz="2800" b="1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digitalconverter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）转为数字，输入计算机处理</a:t>
            </a:r>
            <a:r>
              <a:rPr lang="zh-CN" altLang="en-US" sz="2800" b="1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en-US" altLang="zh-CN" sz="2800" b="1" kern="1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脑池造影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CT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一般经腰穿或枕大池穿刺注入非离子型对比剂或气体，使拟检查的脑池充盈。作腹部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CT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检查时，检查前要禁食；口服稀释的碘水剂衬托脏器的轮廓；检查中患者需屏住呼吸后扫描。</a:t>
            </a:r>
            <a:endParaRPr lang="en-US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23" name="矩形 422">
            <a:extLst>
              <a:ext uri="{FF2B5EF4-FFF2-40B4-BE49-F238E27FC236}">
                <a16:creationId xmlns:a16="http://schemas.microsoft.com/office/drawing/2014/main" id="{F2A51AE4-1AB5-4D25-898B-671269A221CF}"/>
              </a:ext>
            </a:extLst>
          </p:cNvPr>
          <p:cNvSpPr/>
          <p:nvPr/>
        </p:nvSpPr>
        <p:spPr>
          <a:xfrm>
            <a:off x="4008622" y="22219562"/>
            <a:ext cx="2054006" cy="937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63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图</a:t>
            </a:r>
            <a:r>
              <a:rPr lang="en-US" altLang="zh-CN" sz="3663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1. </a:t>
            </a:r>
            <a:r>
              <a:rPr lang="en-US" altLang="zh-CN" sz="3663" b="1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CT</a:t>
            </a:r>
            <a:endParaRPr lang="zh-CN" altLang="en-US" sz="9638" dirty="0"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425" name="组合 424">
            <a:extLst>
              <a:ext uri="{FF2B5EF4-FFF2-40B4-BE49-F238E27FC236}">
                <a16:creationId xmlns:a16="http://schemas.microsoft.com/office/drawing/2014/main" id="{5D50AD46-6864-47F5-B738-845CE9098B3F}"/>
              </a:ext>
            </a:extLst>
          </p:cNvPr>
          <p:cNvGrpSpPr/>
          <p:nvPr/>
        </p:nvGrpSpPr>
        <p:grpSpPr>
          <a:xfrm>
            <a:off x="360879" y="23970026"/>
            <a:ext cx="7785594" cy="8043456"/>
            <a:chOff x="1677784" y="38004861"/>
            <a:chExt cx="33238696" cy="7905823"/>
          </a:xfrm>
        </p:grpSpPr>
        <p:sp>
          <p:nvSpPr>
            <p:cNvPr id="426" name="Rectangle 6">
              <a:extLst>
                <a:ext uri="{FF2B5EF4-FFF2-40B4-BE49-F238E27FC236}">
                  <a16:creationId xmlns:a16="http://schemas.microsoft.com/office/drawing/2014/main" id="{92540EBF-B253-4AA2-905B-0BCEB9602C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7784" y="38004861"/>
              <a:ext cx="33238696" cy="970092"/>
            </a:xfrm>
            <a:prstGeom prst="rect">
              <a:avLst/>
            </a:prstGeom>
            <a:solidFill>
              <a:srgbClr val="00B0F0">
                <a:alpha val="45097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11656" tIns="55826" rIns="111656" bIns="55826" anchor="ctr"/>
            <a:lstStyle/>
            <a:p>
              <a:pPr algn="ctr">
                <a:buClrTx/>
                <a:tabLst>
                  <a:tab pos="0" algn="l"/>
                  <a:tab pos="4461817" algn="l"/>
                  <a:tab pos="8925335" algn="l"/>
                  <a:tab pos="9290361" algn="l"/>
                  <a:tab pos="9779327" algn="l"/>
                  <a:tab pos="10268293" algn="l"/>
                  <a:tab pos="10757260" algn="l"/>
                  <a:tab pos="11246226" algn="l"/>
                  <a:tab pos="11735192" algn="l"/>
                  <a:tab pos="12224159" algn="l"/>
                  <a:tab pos="12713125" algn="l"/>
                  <a:tab pos="13202091" algn="l"/>
                  <a:tab pos="13691057" algn="l"/>
                  <a:tab pos="14180025" algn="l"/>
                  <a:tab pos="14668989" algn="l"/>
                </a:tabLst>
              </a:pPr>
              <a:r>
                <a:rPr lang="zh-CN" altLang="en-US" sz="4375" b="1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参考文献</a:t>
              </a:r>
              <a:endParaRPr lang="en-US" altLang="zh-CN" sz="4375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427" name="Text Box 8">
              <a:extLst>
                <a:ext uri="{FF2B5EF4-FFF2-40B4-BE49-F238E27FC236}">
                  <a16:creationId xmlns:a16="http://schemas.microsoft.com/office/drawing/2014/main" id="{705EDB7B-AB93-467D-93EC-ED50CAF325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7789" y="39220274"/>
              <a:ext cx="31146296" cy="6690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1656" tIns="55826" rIns="111656" bIns="55826">
              <a:spAutoFit/>
            </a:bodyPr>
            <a:lstStyle/>
            <a:p>
              <a:pPr indent="-465155" algn="just">
                <a:lnSpc>
                  <a:spcPct val="150000"/>
                </a:lnSpc>
                <a:buClrTx/>
                <a:tabLst>
                  <a:tab pos="0" algn="l"/>
                  <a:tab pos="1424455" algn="l"/>
                  <a:tab pos="2137530" algn="l"/>
                  <a:tab pos="2850607" algn="l"/>
                  <a:tab pos="3563682" algn="l"/>
                  <a:tab pos="4276759" algn="l"/>
                  <a:tab pos="4989834" algn="l"/>
                  <a:tab pos="5702910" algn="l"/>
                  <a:tab pos="6415986" algn="l"/>
                  <a:tab pos="7129062" algn="l"/>
                  <a:tab pos="7842139" algn="l"/>
                  <a:tab pos="8556910" algn="l"/>
                  <a:tab pos="9268290" algn="l"/>
                  <a:tab pos="9981365" algn="l"/>
                  <a:tab pos="10694441" algn="l"/>
                  <a:tab pos="11407517" algn="l"/>
                  <a:tab pos="11735192" algn="l"/>
                  <a:tab pos="12224159" algn="l"/>
                  <a:tab pos="12713125" algn="l"/>
                  <a:tab pos="13202091" algn="l"/>
                  <a:tab pos="13691057" algn="l"/>
                  <a:tab pos="14180025" algn="l"/>
                  <a:tab pos="14668989" algn="l"/>
                  <a:tab pos="15157957" algn="l"/>
                </a:tabLst>
              </a:pPr>
              <a:r>
                <a:rPr lang="en-US" altLang="zh-CN" sz="2900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[1] Komori T. Grading of adult diffuse gliomas according to the 2021 WHO Classification of Tumors of the Central Nervous System. Lab. </a:t>
              </a:r>
              <a:r>
                <a:rPr lang="en-US" altLang="zh-CN" sz="29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Investig</a:t>
              </a:r>
              <a:r>
                <a:rPr lang="en-US" altLang="zh-CN" sz="2900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., 2022, 102(2): 126–133</a:t>
              </a:r>
              <a:r>
                <a:rPr lang="en-US" altLang="zh-CN" sz="29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.</a:t>
              </a:r>
            </a:p>
            <a:p>
              <a:pPr indent="-465155" algn="just">
                <a:lnSpc>
                  <a:spcPct val="150000"/>
                </a:lnSpc>
                <a:buClrTx/>
                <a:tabLst>
                  <a:tab pos="0" algn="l"/>
                  <a:tab pos="1424455" algn="l"/>
                  <a:tab pos="2137530" algn="l"/>
                  <a:tab pos="2850607" algn="l"/>
                  <a:tab pos="3563682" algn="l"/>
                  <a:tab pos="4276759" algn="l"/>
                  <a:tab pos="4989834" algn="l"/>
                  <a:tab pos="5702910" algn="l"/>
                  <a:tab pos="6415986" algn="l"/>
                  <a:tab pos="7129062" algn="l"/>
                  <a:tab pos="7842139" algn="l"/>
                  <a:tab pos="8556910" algn="l"/>
                  <a:tab pos="9268290" algn="l"/>
                  <a:tab pos="9981365" algn="l"/>
                  <a:tab pos="10694441" algn="l"/>
                  <a:tab pos="11407517" algn="l"/>
                  <a:tab pos="11735192" algn="l"/>
                  <a:tab pos="12224159" algn="l"/>
                  <a:tab pos="12713125" algn="l"/>
                  <a:tab pos="13202091" algn="l"/>
                  <a:tab pos="13691057" algn="l"/>
                  <a:tab pos="14180025" algn="l"/>
                  <a:tab pos="14668989" algn="l"/>
                  <a:tab pos="15157957" algn="l"/>
                </a:tabLst>
              </a:pPr>
              <a:r>
                <a:rPr lang="en-US" altLang="zh-CN" sz="29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[2] </a:t>
              </a:r>
              <a:r>
                <a:rPr lang="en-US" altLang="zh-CN" sz="2900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Cheerla</a:t>
              </a:r>
              <a:r>
                <a:rPr lang="en-US" altLang="zh-CN" sz="29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 A, </a:t>
              </a:r>
              <a:r>
                <a:rPr lang="en-US" altLang="zh-CN" sz="2900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Gevaert</a:t>
              </a:r>
              <a:r>
                <a:rPr lang="en-US" altLang="zh-CN" sz="29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 O. Deep learning with multimodal representation for </a:t>
              </a:r>
              <a:r>
                <a:rPr lang="en-US" altLang="zh-CN" sz="2900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pancancer</a:t>
              </a:r>
              <a:r>
                <a:rPr lang="en-US" altLang="zh-CN" sz="29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 prognosis prediction. Bioinformatics. 2019. 15;35(14):i446-i454</a:t>
              </a:r>
            </a:p>
          </p:txBody>
        </p:sp>
      </p:grpSp>
      <p:pic>
        <p:nvPicPr>
          <p:cNvPr id="1026" name="Picture 2" descr="https://pic.rmb.bdstatic.com/bjh/250225/dump/742338c7db5e6c9f706b52bec9a0ffdc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111" y="15905511"/>
            <a:ext cx="8796300" cy="584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9" name="Rectangle 3">
            <a:extLst>
              <a:ext uri="{FF2B5EF4-FFF2-40B4-BE49-F238E27FC236}">
                <a16:creationId xmlns:a16="http://schemas.microsoft.com/office/drawing/2014/main" id="{7FFFE94E-2AA3-4691-AFA3-54674551B3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28989" y="15213946"/>
            <a:ext cx="9962085" cy="581066"/>
          </a:xfrm>
          <a:prstGeom prst="rect">
            <a:avLst/>
          </a:prstGeom>
          <a:solidFill>
            <a:srgbClr val="00B0F0">
              <a:alpha val="45097"/>
            </a:srgbClr>
          </a:solidFill>
          <a:ln w="9525">
            <a:noFill/>
            <a:miter lim="800000"/>
            <a:headEnd/>
            <a:tailEnd/>
          </a:ln>
        </p:spPr>
        <p:txBody>
          <a:bodyPr lIns="111656" tIns="55826" rIns="111656" bIns="55826" anchor="ctr"/>
          <a:lstStyle/>
          <a:p>
            <a:pPr algn="ctr">
              <a:buClrTx/>
              <a:tabLst>
                <a:tab pos="0" algn="l"/>
                <a:tab pos="4461817" algn="l"/>
                <a:tab pos="8925335" algn="l"/>
                <a:tab pos="9290361" algn="l"/>
                <a:tab pos="9779327" algn="l"/>
                <a:tab pos="10268293" algn="l"/>
                <a:tab pos="10757260" algn="l"/>
                <a:tab pos="11246226" algn="l"/>
                <a:tab pos="11735192" algn="l"/>
                <a:tab pos="12224159" algn="l"/>
                <a:tab pos="12713125" algn="l"/>
                <a:tab pos="13202091" algn="l"/>
                <a:tab pos="13691057" algn="l"/>
                <a:tab pos="14180025" algn="l"/>
                <a:tab pos="14668989" algn="l"/>
              </a:tabLst>
            </a:pPr>
            <a:r>
              <a:rPr lang="zh-CN" altLang="en-US" sz="40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结果展示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30" name="Rectangle 3">
            <a:extLst>
              <a:ext uri="{FF2B5EF4-FFF2-40B4-BE49-F238E27FC236}">
                <a16:creationId xmlns:a16="http://schemas.microsoft.com/office/drawing/2014/main" id="{7FFFE94E-2AA3-4691-AFA3-54674551B3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28989" y="8030079"/>
            <a:ext cx="9962085" cy="546431"/>
          </a:xfrm>
          <a:prstGeom prst="rect">
            <a:avLst/>
          </a:prstGeom>
          <a:solidFill>
            <a:srgbClr val="00B0F0">
              <a:alpha val="45097"/>
            </a:srgbClr>
          </a:solidFill>
          <a:ln w="9525">
            <a:noFill/>
            <a:miter lim="800000"/>
            <a:headEnd/>
            <a:tailEnd/>
          </a:ln>
        </p:spPr>
        <p:txBody>
          <a:bodyPr lIns="111656" tIns="55826" rIns="111656" bIns="55826" anchor="ctr"/>
          <a:lstStyle/>
          <a:p>
            <a:pPr algn="ctr">
              <a:buClrTx/>
              <a:tabLst>
                <a:tab pos="0" algn="l"/>
                <a:tab pos="4461817" algn="l"/>
                <a:tab pos="8925335" algn="l"/>
                <a:tab pos="9290361" algn="l"/>
                <a:tab pos="9779327" algn="l"/>
                <a:tab pos="10268293" algn="l"/>
                <a:tab pos="10757260" algn="l"/>
                <a:tab pos="11246226" algn="l"/>
                <a:tab pos="11735192" algn="l"/>
                <a:tab pos="12224159" algn="l"/>
                <a:tab pos="12713125" algn="l"/>
                <a:tab pos="13202091" algn="l"/>
                <a:tab pos="13691057" algn="l"/>
                <a:tab pos="14180025" algn="l"/>
                <a:tab pos="14668989" algn="l"/>
              </a:tabLst>
            </a:pPr>
            <a:r>
              <a:rPr lang="zh-CN" altLang="en-US" sz="40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作品特点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9" name="Picture 6" descr="https://pic.rmb.bdstatic.com/bjh/250303/dump/1e6fc4b86341a3f9bd002d0baee141f7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7089" y="15977259"/>
            <a:ext cx="9558783" cy="6372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2" name="矩形 431">
            <a:extLst>
              <a:ext uri="{FF2B5EF4-FFF2-40B4-BE49-F238E27FC236}">
                <a16:creationId xmlns:a16="http://schemas.microsoft.com/office/drawing/2014/main" id="{F2A51AE4-1AB5-4D25-898B-671269A221CF}"/>
              </a:ext>
            </a:extLst>
          </p:cNvPr>
          <p:cNvSpPr/>
          <p:nvPr/>
        </p:nvSpPr>
        <p:spPr>
          <a:xfrm>
            <a:off x="14408113" y="22532028"/>
            <a:ext cx="3203836" cy="937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63" b="1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图</a:t>
            </a:r>
            <a:r>
              <a:rPr lang="en-US" altLang="zh-CN" sz="3663" b="1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2. CT</a:t>
            </a:r>
            <a:r>
              <a:rPr lang="zh-CN" altLang="en-US" sz="3663" b="1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结果</a:t>
            </a:r>
            <a:endParaRPr lang="zh-CN" altLang="en-US" sz="9638" dirty="0"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433" name="矩形 432">
            <a:extLst>
              <a:ext uri="{FF2B5EF4-FFF2-40B4-BE49-F238E27FC236}">
                <a16:creationId xmlns:a16="http://schemas.microsoft.com/office/drawing/2014/main" id="{5B71BE47-F4CD-40F4-8CD3-B3305245711E}"/>
              </a:ext>
            </a:extLst>
          </p:cNvPr>
          <p:cNvSpPr/>
          <p:nvPr/>
        </p:nvSpPr>
        <p:spPr>
          <a:xfrm>
            <a:off x="10245799" y="8926637"/>
            <a:ext cx="1074527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buClr>
                <a:schemeClr val="bg1"/>
              </a:buClr>
              <a:buAutoNum type="arabicPeriod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、密度分辨力高，可直接显示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线检查无法显示的器官和病变。</a:t>
            </a:r>
          </a:p>
          <a:p>
            <a:pPr marL="742950" indent="-742950">
              <a:lnSpc>
                <a:spcPct val="150000"/>
              </a:lnSpc>
              <a:buClr>
                <a:schemeClr val="bg1"/>
              </a:buClr>
              <a:buAutoNum type="arabicPeriod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、检查方便、迅速而安全，只需患者不动，即可顺利完成检查，易为患者接受，且随诊方便，尤其是对于急诊病人能较快做出诊断，对争取时间抢救病人起到重要作用。此外，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CT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还可以对急症在短期内重复检查，有利于观察病变的演变。</a:t>
            </a:r>
          </a:p>
          <a:p>
            <a:pPr marL="742950" indent="-742950">
              <a:lnSpc>
                <a:spcPct val="150000"/>
              </a:lnSpc>
              <a:buClr>
                <a:schemeClr val="bg1"/>
              </a:buClr>
              <a:buAutoNum type="arabicPeriod"/>
            </a:pP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、克服了传统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线平片影像重叠，相邻器官组织密度差异不大而不能形成对比图像，软组织构成器官不能显影或显影不佳等缺点。和核素扫描及超声图像相比，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CT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图像清晰，解剖关系明确，病变显示好，因此，病变的检查率和诊断准确率高。</a:t>
            </a:r>
          </a:p>
          <a:p>
            <a:pPr marL="742950" indent="-742950">
              <a:lnSpc>
                <a:spcPct val="150000"/>
              </a:lnSpc>
              <a:buClr>
                <a:schemeClr val="bg1"/>
              </a:buClr>
              <a:buAutoNum type="arabicPeriod"/>
            </a:pPr>
            <a:endParaRPr lang="en-US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9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432054" tIns="216027" rIns="432054" bIns="216027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0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432054" tIns="216027" rIns="432054" bIns="216027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0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3505</TotalTime>
  <Pages>0</Pages>
  <Words>451</Words>
  <Characters>0</Characters>
  <Application>Microsoft Office PowerPoint</Application>
  <DocSecurity>0</DocSecurity>
  <PresentationFormat>自定义</PresentationFormat>
  <Lines>0</Lines>
  <Paragraphs>32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等线</vt:lpstr>
      <vt:lpstr>仿宋</vt:lpstr>
      <vt:lpstr>黑体</vt:lpstr>
      <vt:lpstr>宋体</vt:lpstr>
      <vt:lpstr>Arial</vt:lpstr>
      <vt:lpstr>Helvetica</vt:lpstr>
      <vt:lpstr>Times New Roman</vt:lpstr>
      <vt:lpstr>默认设计模板</vt:lpstr>
      <vt:lpstr>PowerPoint 演示文稿</vt:lpstr>
      <vt:lpstr>PowerPoint 演示文稿</vt:lpstr>
    </vt:vector>
  </TitlesOfParts>
  <Manager/>
  <Company>ZJU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高长有课题组介绍2019(更新)</dc:title>
  <dc:subject/>
  <dc:creator>KurtYang</dc:creator>
  <cp:keywords/>
  <dc:description/>
  <cp:lastModifiedBy>OptiPlex 3080</cp:lastModifiedBy>
  <cp:revision>301</cp:revision>
  <cp:lastPrinted>1899-12-30T00:00:00Z</cp:lastPrinted>
  <dcterms:created xsi:type="dcterms:W3CDTF">2005-09-28T10:16:47Z</dcterms:created>
  <dcterms:modified xsi:type="dcterms:W3CDTF">2025-05-09T10:28:57Z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2052-6.5.0.1966</vt:lpwstr>
  </property>
  <property fmtid="{D5CDD505-2E9C-101B-9397-08002B2CF9AE}" pid="3" name="Presentation">
    <vt:lpwstr>高长有课题组介绍2019(更新)</vt:lpwstr>
  </property>
  <property fmtid="{D5CDD505-2E9C-101B-9397-08002B2CF9AE}" pid="4" name="SlideDescription">
    <vt:lpwstr/>
  </property>
</Properties>
</file>